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33b7cd0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33b7cd0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33b7cd00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33b7cd00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33b7cd00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33b7cd00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33b7cd00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33b7cd00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33b7cd0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33b7cd0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2f54a8bf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2f54a8bf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33b7cd0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33b7cd0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33b7cd0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33b7cd0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2f54a8bf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2f54a8b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33b7cd00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33b7cd00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33b7cd00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33b7cd00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33b7cd00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33b7cd00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33b7cd00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33b7cd0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15775"/>
            <a:ext cx="8520600" cy="79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State and Region Based Housing Price Prediction Report</a:t>
            </a:r>
            <a:endParaRPr/>
          </a:p>
        </p:txBody>
      </p:sp>
      <p:sp>
        <p:nvSpPr>
          <p:cNvPr id="55" name="Google Shape;55;p13"/>
          <p:cNvSpPr txBox="1"/>
          <p:nvPr>
            <p:ph idx="1" type="subTitle"/>
          </p:nvPr>
        </p:nvSpPr>
        <p:spPr>
          <a:xfrm>
            <a:off x="847950" y="3478850"/>
            <a:ext cx="1833300" cy="137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Justin Nichols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Andrew Rodrigue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Zeke Abshire</a:t>
            </a:r>
            <a:endParaRPr sz="1400">
              <a:solidFill>
                <a:schemeClr val="dk1"/>
              </a:solidFill>
              <a:latin typeface="Times New Roman"/>
              <a:ea typeface="Times New Roman"/>
              <a:cs typeface="Times New Roman"/>
              <a:sym typeface="Times New Roman"/>
            </a:endParaRPr>
          </a:p>
        </p:txBody>
      </p:sp>
      <p:sp>
        <p:nvSpPr>
          <p:cNvPr id="56" name="Google Shape;56;p13"/>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Justin</a:t>
            </a:r>
            <a:endParaRPr sz="1000"/>
          </a:p>
        </p:txBody>
      </p:sp>
      <p:sp>
        <p:nvSpPr>
          <p:cNvPr id="57" name="Google Shape;57;p13"/>
          <p:cNvSpPr txBox="1"/>
          <p:nvPr/>
        </p:nvSpPr>
        <p:spPr>
          <a:xfrm>
            <a:off x="3352950" y="4597975"/>
            <a:ext cx="24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https://towardsdatascience.com/machine-learning-predicting-house-prices-with-regression-2388bb876a6f</a:t>
            </a:r>
            <a:endParaRPr sz="700">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2794875" y="1544025"/>
            <a:ext cx="3554241" cy="266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a:t>
            </a:r>
            <a:endParaRPr/>
          </a:p>
        </p:txBody>
      </p:sp>
      <p:sp>
        <p:nvSpPr>
          <p:cNvPr id="138" name="Google Shape;138;p22"/>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Andrew</a:t>
            </a:r>
            <a:endParaRPr sz="1000"/>
          </a:p>
        </p:txBody>
      </p:sp>
      <p:pic>
        <p:nvPicPr>
          <p:cNvPr id="139" name="Google Shape;139;p22"/>
          <p:cNvPicPr preferRelativeResize="0"/>
          <p:nvPr/>
        </p:nvPicPr>
        <p:blipFill>
          <a:blip r:embed="rId3">
            <a:alphaModFix/>
          </a:blip>
          <a:stretch>
            <a:fillRect/>
          </a:stretch>
        </p:blipFill>
        <p:spPr>
          <a:xfrm>
            <a:off x="311700" y="1488850"/>
            <a:ext cx="3088425" cy="2353745"/>
          </a:xfrm>
          <a:prstGeom prst="rect">
            <a:avLst/>
          </a:prstGeom>
          <a:noFill/>
          <a:ln>
            <a:noFill/>
          </a:ln>
        </p:spPr>
      </p:pic>
      <p:pic>
        <p:nvPicPr>
          <p:cNvPr id="140" name="Google Shape;140;p22"/>
          <p:cNvPicPr preferRelativeResize="0"/>
          <p:nvPr/>
        </p:nvPicPr>
        <p:blipFill>
          <a:blip r:embed="rId4">
            <a:alphaModFix/>
          </a:blip>
          <a:stretch>
            <a:fillRect/>
          </a:stretch>
        </p:blipFill>
        <p:spPr>
          <a:xfrm>
            <a:off x="3424550" y="1017725"/>
            <a:ext cx="3088414" cy="3820975"/>
          </a:xfrm>
          <a:prstGeom prst="rect">
            <a:avLst/>
          </a:prstGeom>
          <a:noFill/>
          <a:ln>
            <a:noFill/>
          </a:ln>
        </p:spPr>
      </p:pic>
      <p:pic>
        <p:nvPicPr>
          <p:cNvPr id="141" name="Google Shape;141;p22"/>
          <p:cNvPicPr preferRelativeResize="0"/>
          <p:nvPr/>
        </p:nvPicPr>
        <p:blipFill>
          <a:blip r:embed="rId5">
            <a:alphaModFix/>
          </a:blip>
          <a:stretch>
            <a:fillRect/>
          </a:stretch>
        </p:blipFill>
        <p:spPr>
          <a:xfrm>
            <a:off x="6139772" y="1017725"/>
            <a:ext cx="2692528" cy="2002575"/>
          </a:xfrm>
          <a:prstGeom prst="rect">
            <a:avLst/>
          </a:prstGeom>
          <a:noFill/>
          <a:ln>
            <a:noFill/>
          </a:ln>
        </p:spPr>
      </p:pic>
      <p:sp>
        <p:nvSpPr>
          <p:cNvPr id="142" name="Google Shape;142;p22"/>
          <p:cNvSpPr txBox="1"/>
          <p:nvPr/>
        </p:nvSpPr>
        <p:spPr>
          <a:xfrm>
            <a:off x="6343675" y="3724200"/>
            <a:ext cx="25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Note, the data used is not based on real prices for the area.</a:t>
            </a:r>
            <a:endParaRPr sz="1200">
              <a:latin typeface="Times New Roman"/>
              <a:ea typeface="Times New Roman"/>
              <a:cs typeface="Times New Roman"/>
              <a:sym typeface="Times New Roman"/>
            </a:endParaRPr>
          </a:p>
        </p:txBody>
      </p:sp>
      <p:sp>
        <p:nvSpPr>
          <p:cNvPr id="143" name="Google Shape;143;p22"/>
          <p:cNvSpPr txBox="1"/>
          <p:nvPr/>
        </p:nvSpPr>
        <p:spPr>
          <a:xfrm>
            <a:off x="311700" y="1017725"/>
            <a:ext cx="2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California,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3</a:t>
            </a:r>
            <a:endParaRPr/>
          </a:p>
        </p:txBody>
      </p:sp>
      <p:sp>
        <p:nvSpPr>
          <p:cNvPr id="149" name="Google Shape;149;p23"/>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Andrew</a:t>
            </a:r>
            <a:endParaRPr sz="1000"/>
          </a:p>
        </p:txBody>
      </p:sp>
      <p:pic>
        <p:nvPicPr>
          <p:cNvPr id="150" name="Google Shape;150;p23"/>
          <p:cNvPicPr preferRelativeResize="0"/>
          <p:nvPr/>
        </p:nvPicPr>
        <p:blipFill>
          <a:blip r:embed="rId3">
            <a:alphaModFix/>
          </a:blip>
          <a:stretch>
            <a:fillRect/>
          </a:stretch>
        </p:blipFill>
        <p:spPr>
          <a:xfrm>
            <a:off x="311700" y="1475648"/>
            <a:ext cx="3058450" cy="1702177"/>
          </a:xfrm>
          <a:prstGeom prst="rect">
            <a:avLst/>
          </a:prstGeom>
          <a:noFill/>
          <a:ln>
            <a:noFill/>
          </a:ln>
        </p:spPr>
      </p:pic>
      <p:pic>
        <p:nvPicPr>
          <p:cNvPr id="151" name="Google Shape;151;p23"/>
          <p:cNvPicPr preferRelativeResize="0"/>
          <p:nvPr/>
        </p:nvPicPr>
        <p:blipFill>
          <a:blip r:embed="rId4">
            <a:alphaModFix/>
          </a:blip>
          <a:stretch>
            <a:fillRect/>
          </a:stretch>
        </p:blipFill>
        <p:spPr>
          <a:xfrm>
            <a:off x="3322200" y="1017725"/>
            <a:ext cx="3058449" cy="3820975"/>
          </a:xfrm>
          <a:prstGeom prst="rect">
            <a:avLst/>
          </a:prstGeom>
          <a:noFill/>
          <a:ln>
            <a:noFill/>
          </a:ln>
        </p:spPr>
      </p:pic>
      <p:sp>
        <p:nvSpPr>
          <p:cNvPr id="152" name="Google Shape;152;p23"/>
          <p:cNvSpPr txBox="1"/>
          <p:nvPr/>
        </p:nvSpPr>
        <p:spPr>
          <a:xfrm>
            <a:off x="311700" y="1017725"/>
            <a:ext cx="2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a:t>
            </a:r>
            <a:r>
              <a:rPr lang="en"/>
              <a:t>Northeast</a:t>
            </a:r>
            <a:r>
              <a:rPr lang="en"/>
              <a:t>,</a:t>
            </a:r>
            <a:endParaRPr/>
          </a:p>
        </p:txBody>
      </p:sp>
      <p:pic>
        <p:nvPicPr>
          <p:cNvPr id="153" name="Google Shape;153;p23"/>
          <p:cNvPicPr preferRelativeResize="0"/>
          <p:nvPr/>
        </p:nvPicPr>
        <p:blipFill>
          <a:blip r:embed="rId5">
            <a:alphaModFix/>
          </a:blip>
          <a:stretch>
            <a:fillRect/>
          </a:stretch>
        </p:blipFill>
        <p:spPr>
          <a:xfrm>
            <a:off x="6122675" y="1017725"/>
            <a:ext cx="2626595" cy="1917576"/>
          </a:xfrm>
          <a:prstGeom prst="rect">
            <a:avLst/>
          </a:prstGeom>
          <a:noFill/>
          <a:ln>
            <a:noFill/>
          </a:ln>
        </p:spPr>
      </p:pic>
      <p:sp>
        <p:nvSpPr>
          <p:cNvPr id="154" name="Google Shape;154;p23"/>
          <p:cNvSpPr txBox="1"/>
          <p:nvPr/>
        </p:nvSpPr>
        <p:spPr>
          <a:xfrm>
            <a:off x="6343675" y="3724200"/>
            <a:ext cx="25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Note, the data used is not based on real prices for the area.</a:t>
            </a: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4</a:t>
            </a:r>
            <a:endParaRPr/>
          </a:p>
        </p:txBody>
      </p:sp>
      <p:sp>
        <p:nvSpPr>
          <p:cNvPr id="160" name="Google Shape;160;p24"/>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Andrew</a:t>
            </a:r>
            <a:endParaRPr sz="1000"/>
          </a:p>
        </p:txBody>
      </p:sp>
      <p:sp>
        <p:nvSpPr>
          <p:cNvPr id="161" name="Google Shape;161;p24"/>
          <p:cNvSpPr txBox="1"/>
          <p:nvPr/>
        </p:nvSpPr>
        <p:spPr>
          <a:xfrm>
            <a:off x="311700" y="1017725"/>
            <a:ext cx="2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South,</a:t>
            </a:r>
            <a:endParaRPr/>
          </a:p>
        </p:txBody>
      </p:sp>
      <p:sp>
        <p:nvSpPr>
          <p:cNvPr id="162" name="Google Shape;162;p24"/>
          <p:cNvSpPr txBox="1"/>
          <p:nvPr/>
        </p:nvSpPr>
        <p:spPr>
          <a:xfrm>
            <a:off x="6343675" y="3724200"/>
            <a:ext cx="25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Note, the data used is not based on real prices for the area.</a:t>
            </a:r>
            <a:endParaRPr sz="1200">
              <a:latin typeface="Times New Roman"/>
              <a:ea typeface="Times New Roman"/>
              <a:cs typeface="Times New Roman"/>
              <a:sym typeface="Times New Roman"/>
            </a:endParaRPr>
          </a:p>
        </p:txBody>
      </p:sp>
      <p:pic>
        <p:nvPicPr>
          <p:cNvPr id="163" name="Google Shape;163;p24"/>
          <p:cNvPicPr preferRelativeResize="0"/>
          <p:nvPr/>
        </p:nvPicPr>
        <p:blipFill>
          <a:blip r:embed="rId3">
            <a:alphaModFix/>
          </a:blip>
          <a:stretch>
            <a:fillRect/>
          </a:stretch>
        </p:blipFill>
        <p:spPr>
          <a:xfrm>
            <a:off x="311700" y="1417925"/>
            <a:ext cx="3010500" cy="1651782"/>
          </a:xfrm>
          <a:prstGeom prst="rect">
            <a:avLst/>
          </a:prstGeom>
          <a:noFill/>
          <a:ln>
            <a:noFill/>
          </a:ln>
        </p:spPr>
      </p:pic>
      <p:pic>
        <p:nvPicPr>
          <p:cNvPr id="164" name="Google Shape;164;p24"/>
          <p:cNvPicPr preferRelativeResize="0"/>
          <p:nvPr/>
        </p:nvPicPr>
        <p:blipFill>
          <a:blip r:embed="rId4">
            <a:alphaModFix/>
          </a:blip>
          <a:stretch>
            <a:fillRect/>
          </a:stretch>
        </p:blipFill>
        <p:spPr>
          <a:xfrm>
            <a:off x="3302175" y="1017725"/>
            <a:ext cx="3058450" cy="3810667"/>
          </a:xfrm>
          <a:prstGeom prst="rect">
            <a:avLst/>
          </a:prstGeom>
          <a:noFill/>
          <a:ln>
            <a:noFill/>
          </a:ln>
        </p:spPr>
      </p:pic>
      <p:pic>
        <p:nvPicPr>
          <p:cNvPr id="165" name="Google Shape;165;p24"/>
          <p:cNvPicPr preferRelativeResize="0"/>
          <p:nvPr/>
        </p:nvPicPr>
        <p:blipFill>
          <a:blip r:embed="rId5">
            <a:alphaModFix/>
          </a:blip>
          <a:stretch>
            <a:fillRect/>
          </a:stretch>
        </p:blipFill>
        <p:spPr>
          <a:xfrm>
            <a:off x="5984300" y="1064964"/>
            <a:ext cx="2554800" cy="18703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5</a:t>
            </a:r>
            <a:endParaRPr/>
          </a:p>
        </p:txBody>
      </p:sp>
      <p:sp>
        <p:nvSpPr>
          <p:cNvPr id="171" name="Google Shape;171;p25"/>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Andrew</a:t>
            </a:r>
            <a:endParaRPr sz="1000"/>
          </a:p>
        </p:txBody>
      </p:sp>
      <p:sp>
        <p:nvSpPr>
          <p:cNvPr id="172" name="Google Shape;172;p25"/>
          <p:cNvSpPr txBox="1"/>
          <p:nvPr/>
        </p:nvSpPr>
        <p:spPr>
          <a:xfrm>
            <a:off x="311700" y="1017725"/>
            <a:ext cx="2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U.S.,</a:t>
            </a:r>
            <a:endParaRPr/>
          </a:p>
        </p:txBody>
      </p:sp>
      <p:sp>
        <p:nvSpPr>
          <p:cNvPr id="173" name="Google Shape;173;p25"/>
          <p:cNvSpPr txBox="1"/>
          <p:nvPr/>
        </p:nvSpPr>
        <p:spPr>
          <a:xfrm>
            <a:off x="6343675" y="3724200"/>
            <a:ext cx="25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Note, the data used is not based on real prices for the area.</a:t>
            </a:r>
            <a:endParaRPr sz="1200">
              <a:latin typeface="Times New Roman"/>
              <a:ea typeface="Times New Roman"/>
              <a:cs typeface="Times New Roman"/>
              <a:sym typeface="Times New Roman"/>
            </a:endParaRPr>
          </a:p>
        </p:txBody>
      </p:sp>
      <p:pic>
        <p:nvPicPr>
          <p:cNvPr id="174" name="Google Shape;174;p25"/>
          <p:cNvPicPr preferRelativeResize="0"/>
          <p:nvPr/>
        </p:nvPicPr>
        <p:blipFill>
          <a:blip r:embed="rId3">
            <a:alphaModFix/>
          </a:blip>
          <a:stretch>
            <a:fillRect/>
          </a:stretch>
        </p:blipFill>
        <p:spPr>
          <a:xfrm>
            <a:off x="311700" y="1417925"/>
            <a:ext cx="3058450" cy="2139610"/>
          </a:xfrm>
          <a:prstGeom prst="rect">
            <a:avLst/>
          </a:prstGeom>
          <a:noFill/>
          <a:ln>
            <a:noFill/>
          </a:ln>
        </p:spPr>
      </p:pic>
      <p:pic>
        <p:nvPicPr>
          <p:cNvPr id="175" name="Google Shape;175;p25"/>
          <p:cNvPicPr preferRelativeResize="0"/>
          <p:nvPr/>
        </p:nvPicPr>
        <p:blipFill>
          <a:blip r:embed="rId4">
            <a:alphaModFix/>
          </a:blip>
          <a:stretch>
            <a:fillRect/>
          </a:stretch>
        </p:blipFill>
        <p:spPr>
          <a:xfrm>
            <a:off x="3329976" y="1032144"/>
            <a:ext cx="3058450" cy="3792143"/>
          </a:xfrm>
          <a:prstGeom prst="rect">
            <a:avLst/>
          </a:prstGeom>
          <a:noFill/>
          <a:ln>
            <a:noFill/>
          </a:ln>
        </p:spPr>
      </p:pic>
      <p:pic>
        <p:nvPicPr>
          <p:cNvPr id="176" name="Google Shape;176;p25"/>
          <p:cNvPicPr preferRelativeResize="0"/>
          <p:nvPr/>
        </p:nvPicPr>
        <p:blipFill>
          <a:blip r:embed="rId5">
            <a:alphaModFix/>
          </a:blip>
          <a:stretch>
            <a:fillRect/>
          </a:stretch>
        </p:blipFill>
        <p:spPr>
          <a:xfrm>
            <a:off x="6105975" y="1106821"/>
            <a:ext cx="2626600" cy="19310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What We Learned</a:t>
            </a:r>
            <a:endParaRPr/>
          </a:p>
        </p:txBody>
      </p:sp>
      <p:sp>
        <p:nvSpPr>
          <p:cNvPr id="182" name="Google Shape;18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Linear Regression was found to be more accurate in predicting the housing price for a certain area than KNN.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KNN accuracy: low to mid 40 percent for all experiments.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Linear Regression </a:t>
            </a:r>
            <a:r>
              <a:rPr lang="en" sz="2000">
                <a:solidFill>
                  <a:schemeClr val="dk1"/>
                </a:solidFill>
                <a:latin typeface="Times New Roman"/>
                <a:ea typeface="Times New Roman"/>
                <a:cs typeface="Times New Roman"/>
                <a:sym typeface="Times New Roman"/>
              </a:rPr>
              <a:t>accuracy: </a:t>
            </a:r>
            <a:r>
              <a:rPr lang="en" sz="2000">
                <a:solidFill>
                  <a:schemeClr val="dk1"/>
                </a:solidFill>
                <a:latin typeface="Times New Roman"/>
                <a:ea typeface="Times New Roman"/>
                <a:cs typeface="Times New Roman"/>
                <a:sym typeface="Times New Roman"/>
              </a:rPr>
              <a:t>high 80 to low 90 percent for all experiments.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insights made from the experiments helped </a:t>
            </a:r>
            <a:endParaRPr sz="2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2000">
                <a:solidFill>
                  <a:schemeClr val="dk1"/>
                </a:solidFill>
                <a:latin typeface="Times New Roman"/>
                <a:ea typeface="Times New Roman"/>
                <a:cs typeface="Times New Roman"/>
                <a:sym typeface="Times New Roman"/>
              </a:rPr>
              <a:t>our group to conclude that some states or regions </a:t>
            </a:r>
            <a:endParaRPr sz="2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2000">
                <a:solidFill>
                  <a:schemeClr val="dk1"/>
                </a:solidFill>
                <a:latin typeface="Times New Roman"/>
                <a:ea typeface="Times New Roman"/>
                <a:cs typeface="Times New Roman"/>
                <a:sym typeface="Times New Roman"/>
              </a:rPr>
              <a:t>have on average higher home prices.</a:t>
            </a:r>
            <a:endParaRPr>
              <a:latin typeface="Times New Roman"/>
              <a:ea typeface="Times New Roman"/>
              <a:cs typeface="Times New Roman"/>
              <a:sym typeface="Times New Roman"/>
            </a:endParaRPr>
          </a:p>
        </p:txBody>
      </p:sp>
      <p:sp>
        <p:nvSpPr>
          <p:cNvPr id="183" name="Google Shape;183;p26"/>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Andrew</a:t>
            </a:r>
            <a:endParaRPr sz="1000"/>
          </a:p>
        </p:txBody>
      </p:sp>
      <p:pic>
        <p:nvPicPr>
          <p:cNvPr id="184" name="Google Shape;184;p26"/>
          <p:cNvPicPr preferRelativeResize="0"/>
          <p:nvPr/>
        </p:nvPicPr>
        <p:blipFill>
          <a:blip r:embed="rId3">
            <a:alphaModFix/>
          </a:blip>
          <a:stretch>
            <a:fillRect/>
          </a:stretch>
        </p:blipFill>
        <p:spPr>
          <a:xfrm>
            <a:off x="6002375" y="2815975"/>
            <a:ext cx="2829925" cy="1886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Problem</a:t>
            </a:r>
            <a:endParaRPr/>
          </a:p>
        </p:txBody>
      </p:sp>
      <p:sp>
        <p:nvSpPr>
          <p:cNvPr id="64" name="Google Shape;64;p14"/>
          <p:cNvSpPr txBox="1"/>
          <p:nvPr>
            <p:ph idx="1" type="body"/>
          </p:nvPr>
        </p:nvSpPr>
        <p:spPr>
          <a:xfrm>
            <a:off x="311700" y="1152475"/>
            <a:ext cx="4809300" cy="3652200"/>
          </a:xfrm>
          <a:prstGeom prst="rect">
            <a:avLst/>
          </a:prstGeom>
        </p:spPr>
        <p:txBody>
          <a:bodyPr anchorCtr="0" anchor="t" bIns="91425" lIns="91425" spcFirstLastPara="1" rIns="91425" wrap="square" tIns="91425">
            <a:noAutofit/>
          </a:bodyPr>
          <a:lstStyle/>
          <a:p>
            <a:pPr indent="-355917" lvl="0" marL="457200" rtl="0" algn="l">
              <a:spcBef>
                <a:spcPts val="0"/>
              </a:spcBef>
              <a:spcAft>
                <a:spcPts val="0"/>
              </a:spcAft>
              <a:buClr>
                <a:schemeClr val="dk1"/>
              </a:buClr>
              <a:buSzPts val="2005"/>
              <a:buFont typeface="Times New Roman"/>
              <a:buChar char="●"/>
            </a:pPr>
            <a:r>
              <a:rPr lang="en" sz="2004">
                <a:solidFill>
                  <a:schemeClr val="dk1"/>
                </a:solidFill>
                <a:latin typeface="Times New Roman"/>
                <a:ea typeface="Times New Roman"/>
                <a:cs typeface="Times New Roman"/>
                <a:sym typeface="Times New Roman"/>
              </a:rPr>
              <a:t>As of late 2021, the house market within the U.S. has become an unlikely beneficiary of the COVID-19 pandemic.</a:t>
            </a:r>
            <a:endParaRPr sz="2004">
              <a:solidFill>
                <a:schemeClr val="dk1"/>
              </a:solidFill>
              <a:latin typeface="Times New Roman"/>
              <a:ea typeface="Times New Roman"/>
              <a:cs typeface="Times New Roman"/>
              <a:sym typeface="Times New Roman"/>
            </a:endParaRPr>
          </a:p>
          <a:p>
            <a:pPr indent="-355917" lvl="0" marL="457200" rtl="0" algn="l">
              <a:spcBef>
                <a:spcPts val="0"/>
              </a:spcBef>
              <a:spcAft>
                <a:spcPts val="0"/>
              </a:spcAft>
              <a:buClr>
                <a:schemeClr val="dk1"/>
              </a:buClr>
              <a:buSzPts val="2005"/>
              <a:buFont typeface="Times New Roman"/>
              <a:buChar char="●"/>
            </a:pPr>
            <a:r>
              <a:rPr lang="en" sz="2004">
                <a:solidFill>
                  <a:schemeClr val="dk1"/>
                </a:solidFill>
                <a:latin typeface="Times New Roman"/>
                <a:ea typeface="Times New Roman"/>
                <a:cs typeface="Times New Roman"/>
                <a:sym typeface="Times New Roman"/>
              </a:rPr>
              <a:t>Presently, the housing market is booming, with properties being sold in record time. With this, home prices have climbed at a fast pace. </a:t>
            </a:r>
            <a:endParaRPr sz="2004">
              <a:solidFill>
                <a:schemeClr val="dk1"/>
              </a:solidFill>
              <a:latin typeface="Times New Roman"/>
              <a:ea typeface="Times New Roman"/>
              <a:cs typeface="Times New Roman"/>
              <a:sym typeface="Times New Roman"/>
            </a:endParaRPr>
          </a:p>
          <a:p>
            <a:pPr indent="-355917" lvl="0" marL="457200" rtl="0" algn="l">
              <a:spcBef>
                <a:spcPts val="0"/>
              </a:spcBef>
              <a:spcAft>
                <a:spcPts val="0"/>
              </a:spcAft>
              <a:buClr>
                <a:schemeClr val="dk1"/>
              </a:buClr>
              <a:buSzPts val="2005"/>
              <a:buFont typeface="Times New Roman"/>
              <a:buChar char="●"/>
            </a:pPr>
            <a:r>
              <a:rPr lang="en" sz="2004">
                <a:solidFill>
                  <a:schemeClr val="dk1"/>
                </a:solidFill>
                <a:latin typeface="Times New Roman"/>
                <a:ea typeface="Times New Roman"/>
                <a:cs typeface="Times New Roman"/>
                <a:sym typeface="Times New Roman"/>
              </a:rPr>
              <a:t>There is a </a:t>
            </a:r>
            <a:r>
              <a:rPr lang="en" sz="2004">
                <a:solidFill>
                  <a:schemeClr val="dk1"/>
                </a:solidFill>
                <a:latin typeface="Times New Roman"/>
                <a:ea typeface="Times New Roman"/>
                <a:cs typeface="Times New Roman"/>
                <a:sym typeface="Times New Roman"/>
              </a:rPr>
              <a:t>boost in demand, low mortgage rates, supply is shrinking, and prices are increasing.</a:t>
            </a:r>
            <a:endParaRPr sz="1230">
              <a:solidFill>
                <a:schemeClr val="dk1"/>
              </a:solidFill>
              <a:latin typeface="Times New Roman"/>
              <a:ea typeface="Times New Roman"/>
              <a:cs typeface="Times New Roman"/>
              <a:sym typeface="Times New Roman"/>
            </a:endParaRPr>
          </a:p>
        </p:txBody>
      </p:sp>
      <p:sp>
        <p:nvSpPr>
          <p:cNvPr id="65" name="Google Shape;65;p14"/>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Justin</a:t>
            </a:r>
            <a:endParaRPr sz="1000"/>
          </a:p>
        </p:txBody>
      </p:sp>
      <p:pic>
        <p:nvPicPr>
          <p:cNvPr id="66" name="Google Shape;66;p14"/>
          <p:cNvPicPr preferRelativeResize="0"/>
          <p:nvPr/>
        </p:nvPicPr>
        <p:blipFill>
          <a:blip r:embed="rId3">
            <a:alphaModFix/>
          </a:blip>
          <a:stretch>
            <a:fillRect/>
          </a:stretch>
        </p:blipFill>
        <p:spPr>
          <a:xfrm>
            <a:off x="5121000" y="1362325"/>
            <a:ext cx="3711300" cy="2783475"/>
          </a:xfrm>
          <a:prstGeom prst="rect">
            <a:avLst/>
          </a:prstGeom>
          <a:noFill/>
          <a:ln>
            <a:noFill/>
          </a:ln>
        </p:spPr>
      </p:pic>
      <p:sp>
        <p:nvSpPr>
          <p:cNvPr id="67" name="Google Shape;67;p14"/>
          <p:cNvSpPr txBox="1"/>
          <p:nvPr/>
        </p:nvSpPr>
        <p:spPr>
          <a:xfrm>
            <a:off x="5757600" y="4145800"/>
            <a:ext cx="24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https://www.redfin.com/news/coronavirus-pandemic-real-estate-impact-charts/</a:t>
            </a:r>
            <a:endParaRPr sz="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and Motivation</a:t>
            </a:r>
            <a:endParaRPr/>
          </a:p>
        </p:txBody>
      </p:sp>
      <p:sp>
        <p:nvSpPr>
          <p:cNvPr id="73" name="Google Shape;73;p15"/>
          <p:cNvSpPr txBox="1"/>
          <p:nvPr>
            <p:ph idx="1" type="body"/>
          </p:nvPr>
        </p:nvSpPr>
        <p:spPr>
          <a:xfrm>
            <a:off x="311700" y="1152475"/>
            <a:ext cx="38007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motivating factor behind the development of this housing predictive model was t</a:t>
            </a:r>
            <a:r>
              <a:rPr lang="en" sz="2000">
                <a:solidFill>
                  <a:schemeClr val="dk1"/>
                </a:solidFill>
                <a:latin typeface="Times New Roman"/>
                <a:ea typeface="Times New Roman"/>
                <a:cs typeface="Times New Roman"/>
                <a:sym typeface="Times New Roman"/>
              </a:rPr>
              <a:t>o provide prospective home buyers transparency in housing prices around the country.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74" name="Google Shape;74;p15"/>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Justin</a:t>
            </a:r>
            <a:endParaRPr sz="1000"/>
          </a:p>
        </p:txBody>
      </p:sp>
      <p:pic>
        <p:nvPicPr>
          <p:cNvPr id="75" name="Google Shape;75;p15"/>
          <p:cNvPicPr preferRelativeResize="0"/>
          <p:nvPr/>
        </p:nvPicPr>
        <p:blipFill>
          <a:blip r:embed="rId3">
            <a:alphaModFix/>
          </a:blip>
          <a:stretch>
            <a:fillRect/>
          </a:stretch>
        </p:blipFill>
        <p:spPr>
          <a:xfrm>
            <a:off x="4112400" y="1253758"/>
            <a:ext cx="4567500" cy="2397942"/>
          </a:xfrm>
          <a:prstGeom prst="rect">
            <a:avLst/>
          </a:prstGeom>
          <a:noFill/>
          <a:ln>
            <a:noFill/>
          </a:ln>
        </p:spPr>
      </p:pic>
      <p:sp>
        <p:nvSpPr>
          <p:cNvPr id="76" name="Google Shape;76;p15"/>
          <p:cNvSpPr txBox="1"/>
          <p:nvPr/>
        </p:nvSpPr>
        <p:spPr>
          <a:xfrm>
            <a:off x="5177100" y="3720900"/>
            <a:ext cx="2438100" cy="41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https://www.latimes.com/business/story/2021-04-14/real-estate-bidding-wars-hot-market-above-listing-price</a:t>
            </a:r>
            <a:endParaRPr sz="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Models</a:t>
            </a:r>
            <a:endParaRPr/>
          </a:p>
        </p:txBody>
      </p:sp>
      <p:sp>
        <p:nvSpPr>
          <p:cNvPr id="82" name="Google Shape;82;p16"/>
          <p:cNvSpPr txBox="1"/>
          <p:nvPr>
            <p:ph idx="1" type="body"/>
          </p:nvPr>
        </p:nvSpPr>
        <p:spPr>
          <a:xfrm>
            <a:off x="311700" y="1152475"/>
            <a:ext cx="46167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By providing users the ability to pick a region or state and compare home prices based on their personal information, this model enables them to quickly perform accurate research and make educated decisions on where they want to live.</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Models used include KNN and Linear Regression to predict housing prices.</a:t>
            </a:r>
            <a:endParaRPr sz="2000">
              <a:solidFill>
                <a:schemeClr val="dk1"/>
              </a:solidFill>
              <a:latin typeface="Times New Roman"/>
              <a:ea typeface="Times New Roman"/>
              <a:cs typeface="Times New Roman"/>
              <a:sym typeface="Times New Roman"/>
            </a:endParaRPr>
          </a:p>
        </p:txBody>
      </p:sp>
      <p:pic>
        <p:nvPicPr>
          <p:cNvPr id="83" name="Google Shape;83;p16"/>
          <p:cNvPicPr preferRelativeResize="0"/>
          <p:nvPr/>
        </p:nvPicPr>
        <p:blipFill>
          <a:blip r:embed="rId3">
            <a:alphaModFix/>
          </a:blip>
          <a:stretch>
            <a:fillRect/>
          </a:stretch>
        </p:blipFill>
        <p:spPr>
          <a:xfrm>
            <a:off x="4928400" y="1429275"/>
            <a:ext cx="3910800" cy="2284962"/>
          </a:xfrm>
          <a:prstGeom prst="rect">
            <a:avLst/>
          </a:prstGeom>
          <a:noFill/>
          <a:ln>
            <a:noFill/>
          </a:ln>
        </p:spPr>
      </p:pic>
      <p:sp>
        <p:nvSpPr>
          <p:cNvPr id="84" name="Google Shape;84;p16"/>
          <p:cNvSpPr txBox="1"/>
          <p:nvPr/>
        </p:nvSpPr>
        <p:spPr>
          <a:xfrm>
            <a:off x="5664750" y="3638025"/>
            <a:ext cx="2438100" cy="416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Times New Roman"/>
                <a:ea typeface="Times New Roman"/>
                <a:cs typeface="Times New Roman"/>
                <a:sym typeface="Times New Roman"/>
              </a:rPr>
              <a:t>https://www.worldatlas.com/articles/the-regions-of-the-united-states.html</a:t>
            </a:r>
            <a:endParaRPr sz="700">
              <a:latin typeface="Times New Roman"/>
              <a:ea typeface="Times New Roman"/>
              <a:cs typeface="Times New Roman"/>
              <a:sym typeface="Times New Roman"/>
            </a:endParaRPr>
          </a:p>
        </p:txBody>
      </p:sp>
      <p:sp>
        <p:nvSpPr>
          <p:cNvPr id="85" name="Google Shape;85;p16"/>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Justin</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data was obtained from Kaggle.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It is stored in a CSV file format.</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There are 5000 total entries.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attributes are area income, house age, number of rooms, number of bedrooms, area population, price, and address.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92" name="Google Shape;92;p17"/>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Zeke</a:t>
            </a:r>
            <a:endParaRPr sz="1000"/>
          </a:p>
        </p:txBody>
      </p:sp>
      <p:pic>
        <p:nvPicPr>
          <p:cNvPr id="93" name="Google Shape;93;p17"/>
          <p:cNvPicPr preferRelativeResize="0"/>
          <p:nvPr/>
        </p:nvPicPr>
        <p:blipFill>
          <a:blip r:embed="rId3">
            <a:alphaModFix/>
          </a:blip>
          <a:stretch>
            <a:fillRect/>
          </a:stretch>
        </p:blipFill>
        <p:spPr>
          <a:xfrm>
            <a:off x="895913" y="3167802"/>
            <a:ext cx="7352177" cy="163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 Correlations</a:t>
            </a:r>
            <a:endParaRPr/>
          </a:p>
        </p:txBody>
      </p:sp>
      <p:sp>
        <p:nvSpPr>
          <p:cNvPr id="99" name="Google Shape;99;p18"/>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Zeke</a:t>
            </a:r>
            <a:endParaRPr sz="1000"/>
          </a:p>
        </p:txBody>
      </p:sp>
      <p:pic>
        <p:nvPicPr>
          <p:cNvPr id="100" name="Google Shape;100;p18"/>
          <p:cNvPicPr preferRelativeResize="0"/>
          <p:nvPr/>
        </p:nvPicPr>
        <p:blipFill rotWithShape="1">
          <a:blip r:embed="rId3">
            <a:alphaModFix/>
          </a:blip>
          <a:srcRect b="10257" l="10305" r="0" t="0"/>
          <a:stretch/>
        </p:blipFill>
        <p:spPr>
          <a:xfrm>
            <a:off x="311700" y="772700"/>
            <a:ext cx="5009475" cy="4032100"/>
          </a:xfrm>
          <a:prstGeom prst="rect">
            <a:avLst/>
          </a:prstGeom>
          <a:noFill/>
          <a:ln>
            <a:noFill/>
          </a:ln>
        </p:spPr>
      </p:pic>
      <p:pic>
        <p:nvPicPr>
          <p:cNvPr id="101" name="Google Shape;101;p18"/>
          <p:cNvPicPr preferRelativeResize="0"/>
          <p:nvPr/>
        </p:nvPicPr>
        <p:blipFill>
          <a:blip r:embed="rId4">
            <a:alphaModFix/>
          </a:blip>
          <a:stretch>
            <a:fillRect/>
          </a:stretch>
        </p:blipFill>
        <p:spPr>
          <a:xfrm>
            <a:off x="4262137" y="354075"/>
            <a:ext cx="5230963"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a:p>
            <a:pPr indent="0" lvl="0" marL="0" rtl="0" algn="l">
              <a:spcBef>
                <a:spcPts val="0"/>
              </a:spcBef>
              <a:spcAft>
                <a:spcPts val="0"/>
              </a:spcAft>
              <a:buNone/>
            </a:pPr>
            <a:r>
              <a:t/>
            </a:r>
            <a:endParaRPr/>
          </a:p>
        </p:txBody>
      </p:sp>
      <p:sp>
        <p:nvSpPr>
          <p:cNvPr id="107" name="Google Shape;107;p19"/>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Zeke</a:t>
            </a:r>
            <a:endParaRPr sz="1000"/>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model divides the relevant entries into price categories of $150,000. </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Data is normalized and best value for KFold and KNN is found.</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user inputs </a:t>
            </a:r>
            <a:r>
              <a:rPr lang="en" sz="2000">
                <a:solidFill>
                  <a:schemeClr val="dk1"/>
                </a:solidFill>
                <a:latin typeface="Times New Roman"/>
                <a:ea typeface="Times New Roman"/>
                <a:cs typeface="Times New Roman"/>
                <a:sym typeface="Times New Roman"/>
              </a:rPr>
              <a:t>their income and desired house age, number of rooms, number of bedrooms, and population of area</a:t>
            </a:r>
            <a:r>
              <a:rPr lang="en" sz="2000">
                <a:solidFill>
                  <a:schemeClr val="dk1"/>
                </a:solidFill>
                <a:latin typeface="Times New Roman"/>
                <a:ea typeface="Times New Roman"/>
                <a:cs typeface="Times New Roman"/>
                <a:sym typeface="Times New Roman"/>
              </a:rPr>
              <a:t> they are prospecting.</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model outputs a predicted price range using this information.</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pic>
        <p:nvPicPr>
          <p:cNvPr id="109" name="Google Shape;109;p19"/>
          <p:cNvPicPr preferRelativeResize="0"/>
          <p:nvPr/>
        </p:nvPicPr>
        <p:blipFill>
          <a:blip r:embed="rId3">
            <a:alphaModFix/>
          </a:blip>
          <a:stretch>
            <a:fillRect/>
          </a:stretch>
        </p:blipFill>
        <p:spPr>
          <a:xfrm>
            <a:off x="771900" y="2971000"/>
            <a:ext cx="6893951" cy="400300"/>
          </a:xfrm>
          <a:prstGeom prst="rect">
            <a:avLst/>
          </a:prstGeom>
          <a:noFill/>
          <a:ln>
            <a:noFill/>
          </a:ln>
        </p:spPr>
      </p:pic>
      <p:pic>
        <p:nvPicPr>
          <p:cNvPr id="110" name="Google Shape;110;p19"/>
          <p:cNvPicPr preferRelativeResize="0"/>
          <p:nvPr/>
        </p:nvPicPr>
        <p:blipFill>
          <a:blip r:embed="rId4">
            <a:alphaModFix/>
          </a:blip>
          <a:stretch>
            <a:fillRect/>
          </a:stretch>
        </p:blipFill>
        <p:spPr>
          <a:xfrm>
            <a:off x="6932199" y="3371300"/>
            <a:ext cx="1900100" cy="1715799"/>
          </a:xfrm>
          <a:prstGeom prst="rect">
            <a:avLst/>
          </a:prstGeom>
          <a:noFill/>
          <a:ln>
            <a:noFill/>
          </a:ln>
        </p:spPr>
      </p:pic>
      <p:sp>
        <p:nvSpPr>
          <p:cNvPr id="111" name="Google Shape;111;p19"/>
          <p:cNvSpPr txBox="1"/>
          <p:nvPr/>
        </p:nvSpPr>
        <p:spPr>
          <a:xfrm>
            <a:off x="4374363" y="4029100"/>
            <a:ext cx="24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https://www.analyticsvidhya.com/blog/2018/03/introduction-k-neighbours-algorithm-clustering/</a:t>
            </a:r>
            <a:endParaRPr sz="7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a:p>
            <a:pPr indent="0" lvl="0" marL="0" rtl="0" algn="l">
              <a:spcBef>
                <a:spcPts val="0"/>
              </a:spcBef>
              <a:spcAft>
                <a:spcPts val="0"/>
              </a:spcAft>
              <a:buNone/>
            </a:pPr>
            <a:r>
              <a:t/>
            </a:r>
            <a:endParaRPr/>
          </a:p>
        </p:txBody>
      </p:sp>
      <p:sp>
        <p:nvSpPr>
          <p:cNvPr id="117" name="Google Shape;117;p20"/>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Zeke</a:t>
            </a:r>
            <a:endParaRPr sz="1000"/>
          </a:p>
        </p:txBody>
      </p:sp>
      <p:sp>
        <p:nvSpPr>
          <p:cNvPr id="118" name="Google Shape;11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user inputs their income and desired house age, number of rooms, number of bedrooms, and population of area they are prospecting.</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model outputs a predicted price range using this information.</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pic>
        <p:nvPicPr>
          <p:cNvPr id="119" name="Google Shape;119;p20"/>
          <p:cNvPicPr preferRelativeResize="0"/>
          <p:nvPr/>
        </p:nvPicPr>
        <p:blipFill>
          <a:blip r:embed="rId3">
            <a:alphaModFix/>
          </a:blip>
          <a:stretch>
            <a:fillRect/>
          </a:stretch>
        </p:blipFill>
        <p:spPr>
          <a:xfrm>
            <a:off x="771888" y="2328775"/>
            <a:ext cx="3694916" cy="338700"/>
          </a:xfrm>
          <a:prstGeom prst="rect">
            <a:avLst/>
          </a:prstGeom>
          <a:noFill/>
          <a:ln>
            <a:noFill/>
          </a:ln>
        </p:spPr>
      </p:pic>
      <p:pic>
        <p:nvPicPr>
          <p:cNvPr id="120" name="Google Shape;120;p20"/>
          <p:cNvPicPr preferRelativeResize="0"/>
          <p:nvPr/>
        </p:nvPicPr>
        <p:blipFill>
          <a:blip r:embed="rId4">
            <a:alphaModFix/>
          </a:blip>
          <a:stretch>
            <a:fillRect/>
          </a:stretch>
        </p:blipFill>
        <p:spPr>
          <a:xfrm>
            <a:off x="5460875" y="2571744"/>
            <a:ext cx="3371425" cy="1847356"/>
          </a:xfrm>
          <a:prstGeom prst="rect">
            <a:avLst/>
          </a:prstGeom>
          <a:noFill/>
          <a:ln>
            <a:noFill/>
          </a:ln>
        </p:spPr>
      </p:pic>
      <p:sp>
        <p:nvSpPr>
          <p:cNvPr id="121" name="Google Shape;121;p20"/>
          <p:cNvSpPr txBox="1"/>
          <p:nvPr/>
        </p:nvSpPr>
        <p:spPr>
          <a:xfrm>
            <a:off x="5927538" y="4416475"/>
            <a:ext cx="24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https://www.warriortrading.com/linear-regression-definition-day-trading-terminology/</a:t>
            </a:r>
            <a:endParaRPr sz="7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a:t>
            </a:r>
            <a:endParaRPr/>
          </a:p>
        </p:txBody>
      </p:sp>
      <p:sp>
        <p:nvSpPr>
          <p:cNvPr id="127" name="Google Shape;127;p21"/>
          <p:cNvSpPr txBox="1"/>
          <p:nvPr/>
        </p:nvSpPr>
        <p:spPr>
          <a:xfrm>
            <a:off x="0" y="4804800"/>
            <a:ext cx="84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Zeke</a:t>
            </a:r>
            <a:endParaRPr sz="1000"/>
          </a:p>
        </p:txBody>
      </p:sp>
      <p:sp>
        <p:nvSpPr>
          <p:cNvPr id="128" name="Google Shape;128;p21"/>
          <p:cNvSpPr txBox="1"/>
          <p:nvPr/>
        </p:nvSpPr>
        <p:spPr>
          <a:xfrm>
            <a:off x="306575" y="1044600"/>
            <a:ext cx="27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Louisiana,</a:t>
            </a:r>
            <a:endParaRPr/>
          </a:p>
        </p:txBody>
      </p:sp>
      <p:sp>
        <p:nvSpPr>
          <p:cNvPr id="129" name="Google Shape;129;p21"/>
          <p:cNvSpPr txBox="1"/>
          <p:nvPr/>
        </p:nvSpPr>
        <p:spPr>
          <a:xfrm>
            <a:off x="6343675" y="3724200"/>
            <a:ext cx="25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Note, the data used is not </a:t>
            </a:r>
            <a:r>
              <a:rPr lang="en" sz="1200">
                <a:latin typeface="Times New Roman"/>
                <a:ea typeface="Times New Roman"/>
                <a:cs typeface="Times New Roman"/>
                <a:sym typeface="Times New Roman"/>
              </a:rPr>
              <a:t>based on real prices for the area.</a:t>
            </a:r>
            <a:endParaRPr sz="1200">
              <a:latin typeface="Times New Roman"/>
              <a:ea typeface="Times New Roman"/>
              <a:cs typeface="Times New Roman"/>
              <a:sym typeface="Times New Roman"/>
            </a:endParaRPr>
          </a:p>
        </p:txBody>
      </p:sp>
      <p:pic>
        <p:nvPicPr>
          <p:cNvPr id="130" name="Google Shape;130;p21"/>
          <p:cNvPicPr preferRelativeResize="0"/>
          <p:nvPr/>
        </p:nvPicPr>
        <p:blipFill>
          <a:blip r:embed="rId3">
            <a:alphaModFix/>
          </a:blip>
          <a:stretch>
            <a:fillRect/>
          </a:stretch>
        </p:blipFill>
        <p:spPr>
          <a:xfrm>
            <a:off x="311700" y="1553250"/>
            <a:ext cx="2915651" cy="2170961"/>
          </a:xfrm>
          <a:prstGeom prst="rect">
            <a:avLst/>
          </a:prstGeom>
          <a:noFill/>
          <a:ln>
            <a:noFill/>
          </a:ln>
        </p:spPr>
      </p:pic>
      <p:pic>
        <p:nvPicPr>
          <p:cNvPr id="131" name="Google Shape;131;p21"/>
          <p:cNvPicPr preferRelativeResize="0"/>
          <p:nvPr/>
        </p:nvPicPr>
        <p:blipFill>
          <a:blip r:embed="rId4">
            <a:alphaModFix/>
          </a:blip>
          <a:stretch>
            <a:fillRect/>
          </a:stretch>
        </p:blipFill>
        <p:spPr>
          <a:xfrm>
            <a:off x="3227350" y="1017733"/>
            <a:ext cx="3145001" cy="3825491"/>
          </a:xfrm>
          <a:prstGeom prst="rect">
            <a:avLst/>
          </a:prstGeom>
          <a:noFill/>
          <a:ln>
            <a:noFill/>
          </a:ln>
        </p:spPr>
      </p:pic>
      <p:pic>
        <p:nvPicPr>
          <p:cNvPr id="132" name="Google Shape;132;p21"/>
          <p:cNvPicPr preferRelativeResize="0"/>
          <p:nvPr/>
        </p:nvPicPr>
        <p:blipFill rotWithShape="1">
          <a:blip r:embed="rId5">
            <a:alphaModFix/>
          </a:blip>
          <a:srcRect b="0" l="4090" r="-4089" t="0"/>
          <a:stretch/>
        </p:blipFill>
        <p:spPr>
          <a:xfrm>
            <a:off x="6049481" y="1044600"/>
            <a:ext cx="2662194" cy="20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